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57" r:id="rId3"/>
    <p:sldId id="258" r:id="rId4"/>
    <p:sldId id="259" r:id="rId5"/>
    <p:sldId id="260" r:id="rId6"/>
    <p:sldId id="279" r:id="rId7"/>
    <p:sldId id="291" r:id="rId8"/>
    <p:sldId id="261" r:id="rId9"/>
    <p:sldId id="262" r:id="rId10"/>
    <p:sldId id="266" r:id="rId11"/>
    <p:sldId id="268" r:id="rId12"/>
    <p:sldId id="269" r:id="rId13"/>
    <p:sldId id="272" r:id="rId14"/>
    <p:sldId id="274" r:id="rId15"/>
    <p:sldId id="280" r:id="rId16"/>
    <p:sldId id="281" r:id="rId17"/>
    <p:sldId id="263" r:id="rId18"/>
    <p:sldId id="285" r:id="rId19"/>
    <p:sldId id="288" r:id="rId20"/>
    <p:sldId id="284" r:id="rId21"/>
    <p:sldId id="267" r:id="rId22"/>
    <p:sldId id="275" r:id="rId23"/>
    <p:sldId id="289" r:id="rId24"/>
    <p:sldId id="290" r:id="rId25"/>
    <p:sldId id="286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64" autoAdjust="0"/>
    <p:restoredTop sz="94660"/>
  </p:normalViewPr>
  <p:slideViewPr>
    <p:cSldViewPr snapToGrid="0">
      <p:cViewPr varScale="1">
        <p:scale>
          <a:sx n="75" d="100"/>
          <a:sy n="75" d="100"/>
        </p:scale>
        <p:origin x="66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t>6/15/2015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t>6/15/2015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82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t>6/15/2015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93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t>6/15/2015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t>6/15/2015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1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t>6/15/2015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60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t>6/15/2015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03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t>6/15/2015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00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t>6/15/2015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5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t>6/15/2015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0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t>6/15/2015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74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1511F-D4AA-4866-8B6D-2B6A19E783EE}" type="datetimeFigureOut">
              <a:rPr lang="en-US" smtClean="0"/>
              <a:t>6/15/2015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19200-DCDE-4379-A6A9-8301221FB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79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557" y="2141838"/>
            <a:ext cx="11252886" cy="2652583"/>
          </a:xfrm>
        </p:spPr>
        <p:txBody>
          <a:bodyPr>
            <a:normAutofit/>
          </a:bodyPr>
          <a:lstStyle/>
          <a:p>
            <a:r>
              <a:rPr lang="hu-HU" b="1" dirty="0"/>
              <a:t>Kültéri mobilis robot </a:t>
            </a:r>
            <a:r>
              <a:rPr lang="hu-HU" b="1" dirty="0" smtClean="0"/>
              <a:t>tervezése és </a:t>
            </a:r>
            <a:r>
              <a:rPr lang="hu-HU" b="1" dirty="0"/>
              <a:t>megvalósítása FPGA </a:t>
            </a:r>
            <a:r>
              <a:rPr lang="hu-HU" b="1" dirty="0" smtClean="0"/>
              <a:t>alapú hardver</a:t>
            </a:r>
            <a:r>
              <a:rPr lang="en-US" b="1" dirty="0" smtClean="0"/>
              <a:t> </a:t>
            </a:r>
            <a:r>
              <a:rPr lang="en-US" b="1" dirty="0" err="1" smtClean="0"/>
              <a:t>erőforrás</a:t>
            </a:r>
            <a:r>
              <a:rPr lang="hu-HU" b="1" dirty="0" smtClean="0"/>
              <a:t> </a:t>
            </a:r>
            <a:r>
              <a:rPr lang="en-US" b="1" dirty="0" err="1" smtClean="0"/>
              <a:t>alkalmazásával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141171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Sebesség Szabályozás </a:t>
            </a:r>
            <a:r>
              <a:rPr lang="hu-HU" dirty="0" err="1" smtClean="0"/>
              <a:t>PID-vel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hu-HU" dirty="0" smtClean="0"/>
              </a:p>
              <a:p>
                <a:pPr marL="0" indent="0">
                  <a:buNone/>
                </a:pPr>
                <a:endParaRPr lang="hu-HU" dirty="0" smtClean="0"/>
              </a:p>
              <a:p>
                <a:endParaRPr lang="hu-HU" i="1" dirty="0" smtClean="0"/>
              </a:p>
              <a:p>
                <a14:m>
                  <m:oMath xmlns:m="http://schemas.openxmlformats.org/officeDocument/2006/math">
                    <m:r>
                      <a:rPr lang="hu-HU" i="1">
                        <a:latin typeface="Cambria Math" panose="02040503050406030204" pitchFamily="18" charset="0"/>
                      </a:rPr>
                      <m:t>𝑇𝑑</m:t>
                    </m:r>
                  </m:oMath>
                </a14:m>
                <a:r>
                  <a:rPr lang="hu-HU" dirty="0"/>
                  <a:t>- deriválási </a:t>
                </a:r>
                <a:r>
                  <a:rPr lang="hu-HU" dirty="0" smtClean="0"/>
                  <a:t>idő</a:t>
                </a:r>
                <a:endParaRPr lang="hu-HU" i="1" dirty="0" smtClean="0"/>
              </a:p>
              <a:p>
                <a14:m>
                  <m:oMath xmlns:m="http://schemas.openxmlformats.org/officeDocument/2006/math">
                    <m:r>
                      <a:rPr lang="hu-HU" i="1">
                        <a:latin typeface="Cambria Math" panose="02040503050406030204" pitchFamily="18" charset="0"/>
                      </a:rPr>
                      <m:t>𝑇𝑖</m:t>
                    </m:r>
                  </m:oMath>
                </a14:m>
                <a:r>
                  <a:rPr lang="hu-HU" dirty="0" smtClean="0"/>
                  <a:t>-</a:t>
                </a:r>
                <a:r>
                  <a:rPr lang="en-US" dirty="0" smtClean="0"/>
                  <a:t> </a:t>
                </a:r>
                <a:r>
                  <a:rPr lang="hu-HU" dirty="0" smtClean="0"/>
                  <a:t>integrálási </a:t>
                </a:r>
                <a:r>
                  <a:rPr lang="hu-HU" dirty="0" smtClean="0"/>
                  <a:t>idő</a:t>
                </a:r>
                <a:endParaRPr lang="hu-HU" i="1" dirty="0" smtClean="0"/>
              </a:p>
              <a:p>
                <a14:m>
                  <m:oMath xmlns:m="http://schemas.openxmlformats.org/officeDocument/2006/math">
                    <m:r>
                      <a:rPr lang="hu-HU" i="1">
                        <a:latin typeface="Cambria Math" panose="02040503050406030204" pitchFamily="18" charset="0"/>
                      </a:rPr>
                      <m:t>𝑇𝑠</m:t>
                    </m:r>
                  </m:oMath>
                </a14:m>
                <a:r>
                  <a:rPr lang="hu-HU" dirty="0"/>
                  <a:t> mintavételezési periódus, valamint</a:t>
                </a:r>
                <a14:m>
                  <m:oMath xmlns:m="http://schemas.openxmlformats.org/officeDocument/2006/math">
                    <m:r>
                      <a:rPr lang="hu-HU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hu-HU" i="1" dirty="0" smtClean="0"/>
              </a:p>
              <a:p>
                <a14:m>
                  <m:oMath xmlns:m="http://schemas.openxmlformats.org/officeDocument/2006/math">
                    <m:r>
                      <a:rPr lang="hu-HU" i="1">
                        <a:latin typeface="Cambria Math" panose="02040503050406030204" pitchFamily="18" charset="0"/>
                      </a:rPr>
                      <m:t>𝐾𝑝</m:t>
                    </m:r>
                  </m:oMath>
                </a14:m>
                <a:r>
                  <a:rPr lang="hu-HU" dirty="0"/>
                  <a:t> proporcionális </a:t>
                </a:r>
                <a:r>
                  <a:rPr lang="hu-HU" dirty="0" smtClean="0"/>
                  <a:t>erősítés</a:t>
                </a:r>
                <a:endParaRPr lang="hu-HU" dirty="0" smtClean="0"/>
              </a:p>
              <a:p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𝑝𝑎𝑟𝑎𝑚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𝑡𝑒𝑟𝑒𝑘</m:t>
                    </m:r>
                  </m:oMath>
                </a14:m>
                <a:endParaRPr lang="hu-HU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130379" y="1690688"/>
                <a:ext cx="6096000" cy="164654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hu-H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hu-H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hu-H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hu-H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hu-H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hu-H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hu-H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−1−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hu-H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hu-H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hu-H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379" y="1690688"/>
                <a:ext cx="6096000" cy="16465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180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PID megvalósítása System </a:t>
            </a:r>
            <a:r>
              <a:rPr lang="hu-HU" dirty="0" err="1" smtClean="0"/>
              <a:t>Genrator-ban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425" y="1539619"/>
            <a:ext cx="9252835" cy="5468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883902" y="1234407"/>
                <a:ext cx="6096000" cy="61042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hu-H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hu-H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hu-H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hu-H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902" y="1234407"/>
                <a:ext cx="6096000" cy="6104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77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PID kiszámításának időigénye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5997" b="292"/>
          <a:stretch/>
        </p:blipFill>
        <p:spPr bwMode="auto">
          <a:xfrm>
            <a:off x="1474573" y="1875354"/>
            <a:ext cx="9242854" cy="49552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12499" y="1506022"/>
            <a:ext cx="4461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/>
              <a:t>6 </a:t>
            </a:r>
            <a:r>
              <a:rPr lang="hu-HU" dirty="0" smtClean="0"/>
              <a:t>órajel, jelen esetben 120ns 50MHz órajellel.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1030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34032"/>
            <a:ext cx="10515600" cy="1325563"/>
          </a:xfrm>
        </p:spPr>
        <p:txBody>
          <a:bodyPr>
            <a:norm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hu-HU" sz="2800" b="1" cap="all" dirty="0"/>
              <a:t>Pozíció </a:t>
            </a:r>
            <a:r>
              <a:rPr lang="hu-HU" sz="2800" b="1" cap="all" dirty="0" smtClean="0"/>
              <a:t>Szabályozó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" t="14198" r="49008" b="14489"/>
          <a:stretch/>
        </p:blipFill>
        <p:spPr bwMode="auto">
          <a:xfrm>
            <a:off x="5727700" y="1690688"/>
            <a:ext cx="6264130" cy="47015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35543" y="4305730"/>
            <a:ext cx="3245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e-bemenő hiba</a:t>
            </a:r>
          </a:p>
          <a:p>
            <a:r>
              <a:rPr lang="hu-HU" dirty="0" smtClean="0"/>
              <a:t>esz-módosított hiba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-431801" y="1027906"/>
                <a:ext cx="6971251" cy="24839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hu-H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  <m:r>
                                <a:rPr lang="hu-H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hu-HU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𝑀𝐴𝑋</m:t>
                                  </m:r>
                                </m:sub>
                              </m:sSub>
                              <m:r>
                                <a:rPr lang="hu-H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   </m:t>
                              </m:r>
                              <m:r>
                                <a:rPr lang="hu-H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h𝑎</m:t>
                              </m:r>
                              <m:r>
                                <a:rPr lang="hu-H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hu-HU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𝑠𝑧</m:t>
                                  </m:r>
                                </m:sub>
                              </m:sSub>
                              <m:r>
                                <a:rPr lang="hu-H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&gt;0,  </m:t>
                              </m:r>
                              <m:r>
                                <a:rPr lang="hu-H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hu-H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hu-H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hu-H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  <m:r>
                                <a:rPr lang="hu-H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hu-HU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𝑀𝐼𝑁</m:t>
                                  </m:r>
                                </m:sub>
                              </m:sSub>
                              <m:r>
                                <a:rPr lang="hu-H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  </m:t>
                              </m:r>
                              <m:r>
                                <a:rPr lang="hu-H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h𝑎</m:t>
                              </m:r>
                              <m:r>
                                <a:rPr lang="hu-H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hu-HU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𝑠𝑧</m:t>
                                  </m:r>
                                </m:sub>
                              </m:sSub>
                              <m:r>
                                <a:rPr lang="hu-H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&lt;0,  </m:t>
                              </m:r>
                              <m:r>
                                <a:rPr lang="hu-H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hu-H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_1</m:t>
                              </m:r>
                            </m:e>
                            <m:e>
                              <m:r>
                                <a:rPr lang="hu-H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  <m:r>
                                <a:rPr lang="hu-H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=0,  </m:t>
                              </m:r>
                              <m:r>
                                <a:rPr lang="hu-H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h𝑎</m:t>
                              </m:r>
                              <m:r>
                                <a:rPr lang="hu-H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hu-HU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𝑠𝑧</m:t>
                                  </m:r>
                                </m:sub>
                              </m:sSub>
                              <m:r>
                                <a:rPr lang="hu-H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=0,  </m:t>
                              </m:r>
                              <m:r>
                                <a:rPr lang="hu-H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hu-H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hu-H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hu-H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h𝑎</m:t>
                              </m:r>
                              <m:r>
                                <a:rPr lang="hu-H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hu-H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hu-HU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hu-HU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hu-H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hu-HU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𝑎𝑘𝑘𝑜𝑟</m:t>
                                      </m:r>
                                      <m:r>
                                        <a:rPr lang="hu-HU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hu-HU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h𝑎</m:t>
                                      </m:r>
                                      <m:r>
                                        <a:rPr lang="hu-HU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hu-HU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&gt;</m:t>
                                      </m:r>
                                      <m:r>
                                        <a:rPr lang="hu-HU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begChr m:val="{"/>
                                          <m:endChr m:val="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hu-HU" sz="16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𝑎𝑘𝑘𝑜𝑟</m:t>
                                              </m:r>
                                              <m:r>
                                                <a:rPr lang="hu-HU" sz="16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 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hu-HU" sz="16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hu-HU" sz="16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𝑠𝑧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hu-HU" sz="16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=</m:t>
                                              </m:r>
                                              <m:r>
                                                <a:rPr lang="hu-HU" sz="16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𝑒</m:t>
                                              </m:r>
                                              <m:r>
                                                <a:rPr lang="hu-HU" sz="16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  </m:t>
                                              </m:r>
                                              <m:r>
                                                <a:rPr lang="hu-HU" sz="16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hu-HU" sz="16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hu-HU" sz="16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𝑚𝑎𝑠𝑘</m:t>
                                              </m:r>
                                              <m:r>
                                                <a:rPr lang="hu-HU" sz="16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é</m:t>
                                              </m:r>
                                              <m:r>
                                                <a:rPr lang="hu-HU" sz="16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hu-HU" sz="16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hu-HU" sz="16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hu-HU" sz="16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𝑠𝑧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hu-HU" sz="16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=0,      </m:t>
                                              </m:r>
                                              <m:r>
                                                <a:rPr lang="hu-HU" sz="16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hu-HU" sz="16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eqArr>
                                        </m:e>
                                      </m:d>
                                    </m:e>
                                    <m:e>
                                      <m:r>
                                        <a:rPr lang="hu-HU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𝑚𝑎𝑠𝑘</m:t>
                                      </m:r>
                                      <m:r>
                                        <a:rPr lang="hu-HU" sz="16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é</m:t>
                                      </m:r>
                                      <m:r>
                                        <a:rPr lang="hu-HU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hu-HU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                         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hu-HU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𝑠𝑧</m:t>
                                          </m:r>
                                        </m:sub>
                                      </m:sSub>
                                      <m:r>
                                        <a:rPr lang="hu-HU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=</m:t>
                                      </m:r>
                                      <m:r>
                                        <a:rPr lang="hu-HU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a:rPr lang="hu-H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1801" y="1027906"/>
                <a:ext cx="6971251" cy="24839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961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Pozíció szabályozó </a:t>
            </a:r>
            <a:r>
              <a:rPr lang="hu-HU" dirty="0"/>
              <a:t>s</a:t>
            </a:r>
            <a:r>
              <a:rPr lang="hu-HU" dirty="0" smtClean="0"/>
              <a:t>zimuláció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7"/>
          <a:stretch/>
        </p:blipFill>
        <p:spPr bwMode="auto">
          <a:xfrm>
            <a:off x="624016" y="1449037"/>
            <a:ext cx="10151076" cy="47742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606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292" y="26058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8000" dirty="0" smtClean="0"/>
              <a:t>FPGA Rendszer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301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590"/>
            <a:ext cx="10515600" cy="516324"/>
          </a:xfrm>
        </p:spPr>
        <p:txBody>
          <a:bodyPr>
            <a:normAutofit fontScale="90000"/>
          </a:bodyPr>
          <a:lstStyle/>
          <a:p>
            <a:pPr algn="ctr"/>
            <a:r>
              <a:rPr lang="hu-HU" dirty="0" smtClean="0"/>
              <a:t> FPGA fejlesztőlapok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03" y="792911"/>
            <a:ext cx="3771315" cy="28304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0346" y="1186249"/>
            <a:ext cx="54880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 err="1" smtClean="0"/>
              <a:t>Zybo</a:t>
            </a:r>
            <a:endParaRPr lang="hu-HU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650Mhz </a:t>
            </a:r>
            <a:r>
              <a:rPr lang="en-US" dirty="0"/>
              <a:t>dual-core Cortex-A9 </a:t>
            </a:r>
            <a:r>
              <a:rPr lang="en-US" dirty="0" smtClean="0"/>
              <a:t>processor</a:t>
            </a:r>
            <a:endParaRPr lang="hu-H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512MB x32 </a:t>
            </a:r>
            <a:r>
              <a:rPr lang="en-US" dirty="0" smtClean="0"/>
              <a:t>DDR3</a:t>
            </a:r>
            <a:endParaRPr lang="hu-H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FPGA28K </a:t>
            </a:r>
            <a:r>
              <a:rPr lang="en-US" dirty="0"/>
              <a:t>logic </a:t>
            </a:r>
            <a:r>
              <a:rPr lang="en-US" dirty="0" smtClean="0"/>
              <a:t>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On-chip </a:t>
            </a:r>
            <a:r>
              <a:rPr lang="en-US" dirty="0"/>
              <a:t>dual channel, 12-bit, 1 MSPS analog-to-digital converter (XADC</a:t>
            </a:r>
            <a:r>
              <a:rPr lang="en-US" dirty="0" smtClean="0"/>
              <a:t>)</a:t>
            </a:r>
            <a:endParaRPr lang="hu-H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1G </a:t>
            </a:r>
            <a:r>
              <a:rPr lang="en-US" dirty="0" smtClean="0"/>
              <a:t>Ethernet</a:t>
            </a:r>
            <a:endParaRPr lang="hu-H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100Mhz órajel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 smtClean="0"/>
          </a:p>
          <a:p>
            <a:r>
              <a:rPr lang="hu-HU" b="1" u="sng" dirty="0" err="1" smtClean="0"/>
              <a:t>Spartan</a:t>
            </a:r>
            <a:r>
              <a:rPr lang="hu-HU" b="1" u="sng" dirty="0" smtClean="0"/>
              <a:t> 3e500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144 I/O kivezetés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50Mhz órajel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916" y="3707371"/>
            <a:ext cx="3529502" cy="3150629"/>
          </a:xfrm>
        </p:spPr>
      </p:pic>
    </p:spTree>
    <p:extLst>
      <p:ext uri="{BB962C8B-B14F-4D97-AF65-F5344CB8AC3E}">
        <p14:creationId xmlns:p14="http://schemas.microsoft.com/office/powerpoint/2010/main" val="378806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1353"/>
            <a:ext cx="3854523" cy="1325563"/>
          </a:xfrm>
        </p:spPr>
        <p:txBody>
          <a:bodyPr>
            <a:normAutofit/>
          </a:bodyPr>
          <a:lstStyle/>
          <a:p>
            <a:pPr algn="ctr"/>
            <a:r>
              <a:rPr lang="hu-HU" sz="2800" u="sng" dirty="0" err="1" smtClean="0"/>
              <a:t>Zybo</a:t>
            </a:r>
            <a:r>
              <a:rPr lang="hu-HU" sz="2800" u="sng" dirty="0" smtClean="0"/>
              <a:t> FPGA Feladatai</a:t>
            </a:r>
            <a:endParaRPr lang="en-US" sz="2800" u="sng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67222" y="1189286"/>
            <a:ext cx="5374851" cy="284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1900" i="1" dirty="0" smtClean="0"/>
              <a:t>Core0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1900" dirty="0" smtClean="0"/>
              <a:t>Megszakítások kezelése: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900" dirty="0" smtClean="0"/>
              <a:t>         </a:t>
            </a:r>
            <a:r>
              <a:rPr lang="hu-HU" sz="1900" dirty="0" err="1" smtClean="0"/>
              <a:t>TsTimer</a:t>
            </a:r>
            <a:r>
              <a:rPr lang="hu-HU" sz="1900" dirty="0" smtClean="0"/>
              <a:t> (Hardver)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900" dirty="0"/>
              <a:t> </a:t>
            </a:r>
            <a:r>
              <a:rPr lang="hu-HU" sz="1900" dirty="0" smtClean="0"/>
              <a:t>        </a:t>
            </a:r>
            <a:r>
              <a:rPr lang="hu-HU" sz="1900" dirty="0" err="1" smtClean="0"/>
              <a:t>UartGPS</a:t>
            </a:r>
            <a:r>
              <a:rPr lang="hu-HU" sz="1900" dirty="0" smtClean="0"/>
              <a:t>(Hardver)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900" dirty="0"/>
              <a:t> </a:t>
            </a:r>
            <a:r>
              <a:rPr lang="hu-HU" sz="1900" dirty="0" smtClean="0"/>
              <a:t>        TCP szerver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1900" dirty="0" smtClean="0"/>
              <a:t>Adatok Beolvasása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900" dirty="0" smtClean="0"/>
              <a:t>Giroszkóp+Gyorsulásmérő+Mágneses</a:t>
            </a:r>
          </a:p>
          <a:p>
            <a:r>
              <a:rPr lang="hu-HU" sz="1900" dirty="0" smtClean="0"/>
              <a:t> Iránytű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1900" dirty="0" smtClean="0"/>
              <a:t>Kommunikáció a </a:t>
            </a:r>
            <a:r>
              <a:rPr lang="hu-HU" sz="1900" dirty="0" err="1" smtClean="0"/>
              <a:t>Spartan</a:t>
            </a:r>
            <a:r>
              <a:rPr lang="hu-HU" sz="1900" dirty="0" smtClean="0"/>
              <a:t> 3e500 </a:t>
            </a:r>
            <a:r>
              <a:rPr lang="hu-HU" sz="1900" dirty="0" err="1" smtClean="0"/>
              <a:t>FPGA-val</a:t>
            </a:r>
            <a:endParaRPr lang="hu-HU" sz="1900" dirty="0" smtClean="0"/>
          </a:p>
          <a:p>
            <a:endParaRPr lang="hu-HU" sz="1900" dirty="0"/>
          </a:p>
          <a:p>
            <a:r>
              <a:rPr lang="hu-HU" sz="1900" i="1" dirty="0" smtClean="0"/>
              <a:t>Core1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1900" dirty="0" smtClean="0"/>
              <a:t>Matematikai modell számítása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465" y="0"/>
            <a:ext cx="6944497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67222" y="35862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2800" u="sng" dirty="0" err="1" smtClean="0"/>
              <a:t>Spartan</a:t>
            </a:r>
            <a:r>
              <a:rPr lang="hu-HU" sz="2800" u="sng" dirty="0" smtClean="0"/>
              <a:t> 3e500 FPGA feladatai </a:t>
            </a:r>
            <a:endParaRPr lang="en-US" sz="2800" u="sng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67222" y="3586260"/>
            <a:ext cx="4712120" cy="4489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1800" i="1" dirty="0" err="1" smtClean="0"/>
              <a:t>MicroBlaze</a:t>
            </a:r>
            <a:r>
              <a:rPr lang="hu-HU" sz="1800" i="1" dirty="0" smtClean="0"/>
              <a:t> processzor</a:t>
            </a:r>
            <a:r>
              <a:rPr lang="hu-HU" sz="1800" dirty="0" smtClean="0"/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1800" dirty="0" smtClean="0"/>
              <a:t>Adatok fogadása és küldése SPI kommunikáción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1800" dirty="0" smtClean="0"/>
              <a:t>Osztott regiszterek adatainak a frissítése</a:t>
            </a:r>
          </a:p>
          <a:p>
            <a:r>
              <a:rPr lang="hu-HU" sz="1800" i="1" dirty="0" smtClean="0"/>
              <a:t>4 </a:t>
            </a:r>
            <a:r>
              <a:rPr lang="hu-HU" sz="1800" i="1" dirty="0" err="1" smtClean="0"/>
              <a:t>IpMag</a:t>
            </a:r>
            <a:r>
              <a:rPr lang="hu-HU" sz="1800" i="1" dirty="0" smtClean="0"/>
              <a:t> </a:t>
            </a:r>
          </a:p>
          <a:p>
            <a:r>
              <a:rPr lang="hu-HU" sz="1800" dirty="0" smtClean="0"/>
              <a:t>Futatása( sebesség, pozíció szabályozó)</a:t>
            </a:r>
          </a:p>
          <a:p>
            <a:endParaRPr lang="hu-HU" sz="36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788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81" y="0"/>
            <a:ext cx="11692929" cy="67056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27301" y="4818707"/>
            <a:ext cx="10515600" cy="49161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Zybo</a:t>
            </a:r>
            <a:r>
              <a:rPr lang="en-US" dirty="0" smtClean="0"/>
              <a:t> </a:t>
            </a:r>
            <a:r>
              <a:rPr lang="hu-HU" dirty="0" smtClean="0"/>
              <a:t>Szoftver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5511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08607"/>
            <a:ext cx="10515600" cy="491610"/>
          </a:xfrm>
        </p:spPr>
        <p:txBody>
          <a:bodyPr>
            <a:normAutofit fontScale="90000"/>
          </a:bodyPr>
          <a:lstStyle/>
          <a:p>
            <a:pPr algn="ctr"/>
            <a:r>
              <a:rPr lang="hu-HU" dirty="0" err="1" smtClean="0"/>
              <a:t>M</a:t>
            </a:r>
            <a:r>
              <a:rPr lang="hu-HU" dirty="0" err="1" smtClean="0"/>
              <a:t>icroBlaze</a:t>
            </a:r>
            <a:r>
              <a:rPr lang="en-US" dirty="0" smtClean="0"/>
              <a:t> </a:t>
            </a:r>
            <a:r>
              <a:rPr lang="hu-HU" dirty="0" smtClean="0"/>
              <a:t>Szoftver</a:t>
            </a:r>
            <a:endParaRPr lang="hu-H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489" y="700217"/>
            <a:ext cx="5687210" cy="6157783"/>
          </a:xfrm>
        </p:spPr>
      </p:pic>
    </p:spTree>
    <p:extLst>
      <p:ext uri="{BB962C8B-B14F-4D97-AF65-F5344CB8AC3E}">
        <p14:creationId xmlns:p14="http://schemas.microsoft.com/office/powerpoint/2010/main" val="293346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9600" b="1" dirty="0" smtClean="0"/>
              <a:t>A </a:t>
            </a:r>
            <a:r>
              <a:rPr lang="hu-HU" sz="9600" b="1" dirty="0" smtClean="0"/>
              <a:t>projekt részei</a:t>
            </a:r>
            <a:r>
              <a:rPr lang="hu-HU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hu-HU" sz="7200" dirty="0" smtClean="0"/>
              <a:t>Mechanika</a:t>
            </a:r>
          </a:p>
          <a:p>
            <a:pPr marL="571500" indent="-571500">
              <a:buFont typeface="+mj-lt"/>
              <a:buAutoNum type="romanUcPeriod"/>
            </a:pPr>
            <a:r>
              <a:rPr lang="hu-HU" sz="7200" dirty="0" smtClean="0"/>
              <a:t>Elektronika</a:t>
            </a:r>
          </a:p>
          <a:p>
            <a:pPr marL="571500" indent="-571500">
              <a:buFont typeface="+mj-lt"/>
              <a:buAutoNum type="romanUcPeriod"/>
            </a:pPr>
            <a:r>
              <a:rPr lang="hu-HU" sz="7200" dirty="0" smtClean="0"/>
              <a:t>Szoftver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87065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242" y="2490488"/>
            <a:ext cx="10515600" cy="1325563"/>
          </a:xfrm>
        </p:spPr>
        <p:txBody>
          <a:bodyPr/>
          <a:lstStyle/>
          <a:p>
            <a:r>
              <a:rPr lang="hu-HU" dirty="0" smtClean="0"/>
              <a:t>Etherneten keresztül végzett online mérések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53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0"/>
            <a:ext cx="10515600" cy="1325563"/>
          </a:xfrm>
        </p:spPr>
        <p:txBody>
          <a:bodyPr/>
          <a:lstStyle/>
          <a:p>
            <a:r>
              <a:rPr lang="hu-HU" dirty="0" smtClean="0"/>
              <a:t>PID Sebesség Szabályozás </a:t>
            </a:r>
            <a:r>
              <a:rPr lang="hu-HU" dirty="0" smtClean="0"/>
              <a:t>(Mérések)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15" b="6704"/>
          <a:stretch/>
        </p:blipFill>
        <p:spPr>
          <a:xfrm>
            <a:off x="-1" y="991806"/>
            <a:ext cx="12192001" cy="57277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26547" y="6350250"/>
            <a:ext cx="171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</a:t>
            </a:r>
            <a:r>
              <a:rPr lang="en-US" dirty="0" err="1" smtClean="0"/>
              <a:t>Mintav</a:t>
            </a:r>
            <a:r>
              <a:rPr lang="hu-HU" dirty="0" smtClean="0"/>
              <a:t>étel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5261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Pozíció Szabályzás (Mérések)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" y="1690688"/>
            <a:ext cx="12192000" cy="47436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96903" y="6249690"/>
            <a:ext cx="1598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5</a:t>
            </a:r>
            <a:r>
              <a:rPr lang="en-US" dirty="0" smtClean="0"/>
              <a:t>00 </a:t>
            </a:r>
            <a:r>
              <a:rPr lang="hu-HU" dirty="0" smtClean="0"/>
              <a:t>Mintavétel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5515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33613"/>
            <a:ext cx="10515600" cy="1325563"/>
          </a:xfrm>
        </p:spPr>
        <p:txBody>
          <a:bodyPr/>
          <a:lstStyle/>
          <a:p>
            <a:pPr algn="ctr"/>
            <a:r>
              <a:rPr lang="hu-HU" dirty="0" smtClean="0"/>
              <a:t>H-hidakban végzett szimuláció</a:t>
            </a:r>
            <a:endParaRPr lang="hu-H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14" y="1444297"/>
            <a:ext cx="3543226" cy="2764495"/>
          </a:xfrm>
        </p:spPr>
      </p:pic>
      <p:sp>
        <p:nvSpPr>
          <p:cNvPr id="6" name="TextBox 5"/>
          <p:cNvSpPr txBox="1"/>
          <p:nvPr/>
        </p:nvSpPr>
        <p:spPr>
          <a:xfrm>
            <a:off x="1026550" y="4308391"/>
            <a:ext cx="223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/>
              <a:t>Bootsramp</a:t>
            </a:r>
            <a:r>
              <a:rPr lang="hu-HU" dirty="0" smtClean="0"/>
              <a:t> </a:t>
            </a:r>
            <a:r>
              <a:rPr lang="hu-HU" dirty="0" smtClean="0"/>
              <a:t>működése</a:t>
            </a:r>
            <a:endParaRPr lang="hu-H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643" y="1359176"/>
            <a:ext cx="8337291" cy="40530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4" b="57117"/>
          <a:stretch/>
        </p:blipFill>
        <p:spPr>
          <a:xfrm>
            <a:off x="380449" y="5147864"/>
            <a:ext cx="3521658" cy="145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6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477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2800" dirty="0" err="1" smtClean="0"/>
              <a:t>Bootsramp</a:t>
            </a:r>
            <a:r>
              <a:rPr lang="hu-HU" sz="2800" dirty="0" smtClean="0"/>
              <a:t> kondenzátor feszültségének a mérése </a:t>
            </a:r>
            <a:br>
              <a:rPr lang="hu-HU" sz="2800" dirty="0" smtClean="0"/>
            </a:br>
            <a:r>
              <a:rPr lang="hu-HU" sz="2800" dirty="0" smtClean="0"/>
              <a:t>a hídvezérlő áramkörön</a:t>
            </a:r>
            <a:endParaRPr lang="hu-HU" sz="2800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01900" cy="1952032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5" r="7786"/>
          <a:stretch/>
        </p:blipFill>
        <p:spPr>
          <a:xfrm>
            <a:off x="2044699" y="1894051"/>
            <a:ext cx="10147301" cy="48343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2606" y="1999397"/>
            <a:ext cx="1212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/>
              <a:t>Bootsramp</a:t>
            </a:r>
            <a:endParaRPr lang="hu-HU" dirty="0" smtClean="0"/>
          </a:p>
          <a:p>
            <a:r>
              <a:rPr lang="hu-HU" dirty="0" smtClean="0"/>
              <a:t> </a:t>
            </a:r>
            <a:r>
              <a:rPr lang="hu-HU" dirty="0" err="1" smtClean="0"/>
              <a:t>félhid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8882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3600" b="1" u="sng" dirty="0" smtClean="0"/>
              <a:t>Eredmények</a:t>
            </a:r>
            <a:endParaRPr lang="hu-HU" sz="36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0" y="1127124"/>
            <a:ext cx="10515600" cy="54895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hu-HU" b="1" u="sng" dirty="0" smtClean="0"/>
              <a:t>Megvalósítások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u-HU" dirty="0" smtClean="0"/>
              <a:t>Megépített mechanikai </a:t>
            </a:r>
            <a:r>
              <a:rPr lang="hu-HU" dirty="0" smtClean="0"/>
              <a:t>rendszer</a:t>
            </a:r>
            <a:endParaRPr lang="hu-HU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hu-HU" dirty="0" smtClean="0"/>
              <a:t>Összeállított FPGA </a:t>
            </a:r>
            <a:r>
              <a:rPr lang="hu-HU" dirty="0" smtClean="0"/>
              <a:t>rendszer</a:t>
            </a:r>
          </a:p>
          <a:p>
            <a:pPr lvl="1"/>
            <a:r>
              <a:rPr lang="hu-HU" dirty="0" smtClean="0"/>
              <a:t>Két FPGA közti kommunikáció SPI</a:t>
            </a:r>
          </a:p>
          <a:p>
            <a:pPr lvl="1"/>
            <a:r>
              <a:rPr lang="hu-HU" dirty="0" smtClean="0"/>
              <a:t>Hardveres elemek megvalósítása System </a:t>
            </a:r>
            <a:r>
              <a:rPr lang="hu-HU" dirty="0" err="1" smtClean="0"/>
              <a:t>Generatorban</a:t>
            </a:r>
            <a:endParaRPr lang="hu-HU" dirty="0" smtClean="0"/>
          </a:p>
          <a:p>
            <a:pPr lvl="1"/>
            <a:r>
              <a:rPr lang="hu-HU" dirty="0" smtClean="0"/>
              <a:t>Több megszakításos szoftveres és hardveres rendszer</a:t>
            </a:r>
          </a:p>
          <a:p>
            <a:pPr lvl="1"/>
            <a:r>
              <a:rPr lang="hu-HU" dirty="0" smtClean="0"/>
              <a:t>C programok: </a:t>
            </a:r>
            <a:r>
              <a:rPr lang="hu-HU" dirty="0" err="1" smtClean="0"/>
              <a:t>MicroBlaze</a:t>
            </a:r>
            <a:r>
              <a:rPr lang="hu-HU" dirty="0" smtClean="0"/>
              <a:t> és ARM processzorokra</a:t>
            </a:r>
            <a:endParaRPr lang="hu-HU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hu-HU" dirty="0" smtClean="0"/>
              <a:t>8 </a:t>
            </a:r>
            <a:r>
              <a:rPr lang="hu-HU" dirty="0" err="1" smtClean="0"/>
              <a:t>dc</a:t>
            </a:r>
            <a:r>
              <a:rPr lang="hu-HU" dirty="0" smtClean="0"/>
              <a:t> motor szabályzó (PID, pozíció)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u-HU" dirty="0" smtClean="0"/>
              <a:t>Megépített mérőstand a szabályozók és az érzékelők tesztelésére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u-HU" dirty="0" smtClean="0"/>
              <a:t>Szenzor adatok </a:t>
            </a:r>
            <a:r>
              <a:rPr lang="hu-HU" dirty="0" smtClean="0"/>
              <a:t>beolvasása: gyroszkop1 és gzroszkop</a:t>
            </a:r>
            <a:r>
              <a:rPr lang="hu-HU" dirty="0" smtClean="0"/>
              <a:t>2, inkrementális érzékelők</a:t>
            </a:r>
            <a:endParaRPr lang="hu-HU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hu-HU" dirty="0" smtClean="0"/>
              <a:t>Ethernet kommunikáció + kliens </a:t>
            </a:r>
            <a:r>
              <a:rPr lang="hu-HU" dirty="0" smtClean="0"/>
              <a:t>GUI (</a:t>
            </a:r>
            <a:r>
              <a:rPr lang="hu-HU" dirty="0" err="1" smtClean="0"/>
              <a:t>Matlaban</a:t>
            </a:r>
            <a:r>
              <a:rPr lang="hu-HU" dirty="0" smtClean="0"/>
              <a:t>)</a:t>
            </a:r>
            <a:endParaRPr lang="hu-HU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hu-HU" dirty="0"/>
              <a:t>Teljesítmény elektronika </a:t>
            </a:r>
            <a:r>
              <a:rPr lang="hu-HU" dirty="0" smtClean="0"/>
              <a:t>megépítése: hídvezérlők, H-hidak, vízhűtés</a:t>
            </a:r>
            <a:endParaRPr lang="hu-HU" dirty="0" smtClean="0"/>
          </a:p>
          <a:p>
            <a:pPr marL="0" indent="0">
              <a:buNone/>
            </a:pPr>
            <a:r>
              <a:rPr lang="hu-HU" b="1" u="sng" dirty="0" smtClean="0"/>
              <a:t>Következik</a:t>
            </a:r>
            <a:r>
              <a:rPr lang="hu-HU" u="sng" dirty="0" smtClean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dirty="0" smtClean="0"/>
              <a:t>Matematikai modell részletesebb kidolgozása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dirty="0" smtClean="0"/>
              <a:t>…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2713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07" y="0"/>
            <a:ext cx="1030829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305" y="-206383"/>
            <a:ext cx="10515600" cy="1879600"/>
          </a:xfrm>
        </p:spPr>
        <p:txBody>
          <a:bodyPr/>
          <a:lstStyle/>
          <a:p>
            <a:pPr algn="ctr"/>
            <a:r>
              <a:rPr lang="hu-HU" b="1" dirty="0" smtClean="0">
                <a:solidFill>
                  <a:srgbClr val="FF0000"/>
                </a:solidFill>
              </a:rPr>
              <a:t>Köszönöm </a:t>
            </a:r>
            <a:br>
              <a:rPr lang="hu-HU" b="1" dirty="0" smtClean="0">
                <a:solidFill>
                  <a:srgbClr val="FF0000"/>
                </a:solidFill>
              </a:rPr>
            </a:br>
            <a:r>
              <a:rPr lang="hu-HU" b="1" dirty="0" smtClean="0">
                <a:solidFill>
                  <a:srgbClr val="FF0000"/>
                </a:solidFill>
              </a:rPr>
              <a:t>a megtisztelő figyelmet</a:t>
            </a:r>
            <a:r>
              <a:rPr lang="en-US" b="1" dirty="0" smtClean="0">
                <a:solidFill>
                  <a:srgbClr val="FF0000"/>
                </a:solidFill>
              </a:rPr>
              <a:t>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4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5953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dirty="0" smtClean="0"/>
              <a:t>Terv </a:t>
            </a:r>
            <a:r>
              <a:rPr lang="hu-HU" dirty="0" err="1" smtClean="0"/>
              <a:t>Autodesk</a:t>
            </a:r>
            <a:r>
              <a:rPr lang="hu-HU" dirty="0" smtClean="0"/>
              <a:t> </a:t>
            </a:r>
            <a:r>
              <a:rPr lang="hu-HU" dirty="0" err="1" smtClean="0"/>
              <a:t>Invnetor-ban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u-HU" dirty="0" smtClean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91683" y="1371267"/>
            <a:ext cx="10181967" cy="5260053"/>
            <a:chOff x="0" y="65421"/>
            <a:chExt cx="5566410" cy="368501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96343"/>
              <a:ext cx="5566410" cy="3554094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 rot="3131764">
              <a:off x="-16562" y="1432899"/>
              <a:ext cx="1318794" cy="3709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hu-HU" sz="28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ForgóTalp1</a:t>
              </a:r>
              <a:endParaRPr lang="en-US" sz="2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 rot="4282604">
              <a:off x="3707606" y="951524"/>
              <a:ext cx="1312607" cy="370971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hu-HU" sz="2800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ForgóTalp4</a:t>
              </a:r>
              <a:endPara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 rot="837976">
              <a:off x="2535637" y="65421"/>
              <a:ext cx="1142401" cy="370947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hu-HU" sz="2800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ForgóTalp3</a:t>
              </a:r>
              <a:endPara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rot="1542119">
              <a:off x="1499778" y="3123413"/>
              <a:ext cx="1142401" cy="370947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hu-HU" sz="2800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ForgóTalp2</a:t>
              </a:r>
              <a:endPara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ounded Rectangular Callout 10"/>
            <p:cNvSpPr/>
            <p:nvPr/>
          </p:nvSpPr>
          <p:spPr>
            <a:xfrm>
              <a:off x="882173" y="102140"/>
              <a:ext cx="905377" cy="336550"/>
            </a:xfrm>
            <a:prstGeom prst="wedgeRoundRectCallout">
              <a:avLst>
                <a:gd name="adj1" fmla="val -102995"/>
                <a:gd name="adj2" fmla="val 5191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hu-HU" sz="2800" dirty="0" err="1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KisKerék</a:t>
              </a:r>
              <a:endParaRPr lang="en-US" sz="2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ounded Rectangular Callout 11"/>
            <p:cNvSpPr/>
            <p:nvPr/>
          </p:nvSpPr>
          <p:spPr>
            <a:xfrm>
              <a:off x="1662514" y="739593"/>
              <a:ext cx="1074382" cy="326233"/>
            </a:xfrm>
            <a:prstGeom prst="wedgeRoundRectCallout">
              <a:avLst>
                <a:gd name="adj1" fmla="val -52268"/>
                <a:gd name="adj2" fmla="val 250855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hu-HU" sz="2800" dirty="0" err="1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NagyKerék</a:t>
              </a:r>
              <a:endParaRPr lang="en-US" sz="2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Curved Down Arrow 5"/>
          <p:cNvSpPr/>
          <p:nvPr/>
        </p:nvSpPr>
        <p:spPr>
          <a:xfrm rot="2773907">
            <a:off x="5659541" y="4936938"/>
            <a:ext cx="2712021" cy="1093614"/>
          </a:xfrm>
          <a:prstGeom prst="curved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5400" dirty="0" smtClean="0">
                <a:solidFill>
                  <a:srgbClr val="FF0000"/>
                </a:solidFill>
              </a:rPr>
              <a:t>360</a:t>
            </a:r>
            <a:r>
              <a:rPr lang="en-US" sz="5400" dirty="0" smtClean="0">
                <a:solidFill>
                  <a:srgbClr val="FF0000"/>
                </a:solidFill>
              </a:rPr>
              <a:t>°</a:t>
            </a:r>
            <a:endParaRPr lang="hu-HU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5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730" y="-32350"/>
            <a:ext cx="10515600" cy="1325563"/>
          </a:xfrm>
        </p:spPr>
        <p:txBody>
          <a:bodyPr/>
          <a:lstStyle/>
          <a:p>
            <a:r>
              <a:rPr lang="hu-HU" dirty="0" smtClean="0"/>
              <a:t>Részlet az alvázból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61319" y="1087395"/>
            <a:ext cx="10116065" cy="4969942"/>
            <a:chOff x="-973882" y="0"/>
            <a:chExt cx="6901958" cy="40971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666" y="0"/>
              <a:ext cx="5566410" cy="324993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/>
                <p:cNvSpPr/>
                <p:nvPr/>
              </p:nvSpPr>
              <p:spPr>
                <a:xfrm rot="21057850">
                  <a:off x="3339298" y="106092"/>
                  <a:ext cx="1142401" cy="370971"/>
                </a:xfrm>
                <a:prstGeom prst="roundRect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u="sng">
                                <a:solidFill>
                                  <a:srgbClr val="00808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hu-HU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𝑀𝑜𝑡𝑜𝑟</m:t>
                            </m:r>
                          </m:e>
                          <m:sub>
                            <m:r>
                              <a:rPr lang="hu-HU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hu-HU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10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Rounded 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57850">
                  <a:off x="3339298" y="106092"/>
                  <a:ext cx="1142401" cy="370971"/>
                </a:xfrm>
                <a:prstGeom prst="round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ounded Rectangle 8"/>
                <p:cNvSpPr/>
                <p:nvPr/>
              </p:nvSpPr>
              <p:spPr>
                <a:xfrm rot="21057850">
                  <a:off x="4380663" y="2184514"/>
                  <a:ext cx="1142401" cy="370971"/>
                </a:xfrm>
                <a:prstGeom prst="roundRect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u="sng">
                                <a:solidFill>
                                  <a:srgbClr val="00808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hu-HU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𝑀𝑜𝑡𝑜𝑟</m:t>
                            </m:r>
                          </m:e>
                          <m:sub>
                            <m:r>
                              <a:rPr lang="hu-HU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hu-HU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Rounded 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57850">
                  <a:off x="4380663" y="2184514"/>
                  <a:ext cx="1142401" cy="370971"/>
                </a:xfrm>
                <a:prstGeom prst="round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ounded Rectangular Callout 9"/>
            <p:cNvSpPr/>
            <p:nvPr/>
          </p:nvSpPr>
          <p:spPr>
            <a:xfrm>
              <a:off x="-973882" y="1000905"/>
              <a:ext cx="2422316" cy="1741726"/>
            </a:xfrm>
            <a:prstGeom prst="wedgeRoundRectCallout">
              <a:avLst>
                <a:gd name="adj1" fmla="val 72332"/>
                <a:gd name="adj2" fmla="val -30991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hu-HU" sz="28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Orsó áttétel 40:1 arányban</a:t>
              </a:r>
              <a:endParaRPr lang="en-US" sz="2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ounded Rectangular Callout 10"/>
            <p:cNvSpPr/>
            <p:nvPr/>
          </p:nvSpPr>
          <p:spPr>
            <a:xfrm>
              <a:off x="200800" y="3002507"/>
              <a:ext cx="1984615" cy="1094655"/>
            </a:xfrm>
            <a:prstGeom prst="wedgeRoundRectCallout">
              <a:avLst>
                <a:gd name="adj1" fmla="val 81292"/>
                <a:gd name="adj2" fmla="val -116961"/>
                <a:gd name="adj3" fmla="val 16667"/>
              </a:avLst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hu-HU" sz="2800" dirty="0" err="1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Kupkerép</a:t>
              </a:r>
              <a:r>
                <a:rPr lang="hu-HU" sz="2800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áttétel 6:1 arányban</a:t>
              </a:r>
              <a:endPara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397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159179"/>
            <a:ext cx="10515600" cy="1325563"/>
          </a:xfrm>
        </p:spPr>
        <p:txBody>
          <a:bodyPr/>
          <a:lstStyle/>
          <a:p>
            <a:r>
              <a:rPr lang="hu-HU" dirty="0"/>
              <a:t>Részlet az alvázból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22639" y="1392007"/>
            <a:ext cx="8559112" cy="5214740"/>
            <a:chOff x="-592802" y="104775"/>
            <a:chExt cx="6159212" cy="52990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4775"/>
              <a:ext cx="5566410" cy="5063490"/>
            </a:xfrm>
            <a:prstGeom prst="rect">
              <a:avLst/>
            </a:prstGeom>
          </p:spPr>
        </p:pic>
        <p:sp>
          <p:nvSpPr>
            <p:cNvPr id="6" name="Rounded Rectangular Callout 5"/>
            <p:cNvSpPr/>
            <p:nvPr/>
          </p:nvSpPr>
          <p:spPr>
            <a:xfrm>
              <a:off x="-558099" y="232995"/>
              <a:ext cx="1602564" cy="1633762"/>
            </a:xfrm>
            <a:prstGeom prst="wedgeRoundRectCallout">
              <a:avLst>
                <a:gd name="adj1" fmla="val 77906"/>
                <a:gd name="adj2" fmla="val 119650"/>
                <a:gd name="adj3" fmla="val 16667"/>
              </a:avLst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hu-HU" sz="2800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Null átmenti érzékelő </a:t>
              </a:r>
              <a:r>
                <a:rPr lang="hu-HU" sz="2800" dirty="0">
                  <a:solidFill>
                    <a:schemeClr val="bg1"/>
                  </a:solidFill>
                </a:rPr>
                <a:t>tárcsája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" name="Rounded Rectangular Callout 6"/>
            <p:cNvSpPr/>
            <p:nvPr/>
          </p:nvSpPr>
          <p:spPr>
            <a:xfrm>
              <a:off x="-592802" y="4139829"/>
              <a:ext cx="1637267" cy="1264035"/>
            </a:xfrm>
            <a:prstGeom prst="wedgeRoundRectCallout">
              <a:avLst>
                <a:gd name="adj1" fmla="val 99258"/>
                <a:gd name="adj2" fmla="val -99491"/>
                <a:gd name="adj3" fmla="val 16667"/>
              </a:avLst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hu-HU" sz="2800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Inkrementális szenzor tárcsa</a:t>
              </a:r>
              <a:endPara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Rounded Rectangular Callout 10"/>
          <p:cNvSpPr/>
          <p:nvPr/>
        </p:nvSpPr>
        <p:spPr>
          <a:xfrm>
            <a:off x="6890076" y="5890054"/>
            <a:ext cx="4191876" cy="924619"/>
          </a:xfrm>
          <a:prstGeom prst="wedgeRoundRectCallout">
            <a:avLst>
              <a:gd name="adj1" fmla="val -24523"/>
              <a:gd name="adj2" fmla="val -186912"/>
              <a:gd name="adj3" fmla="val 16667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2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Inkrementális szenzor tárcsa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92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859" y="216097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hu-HU" sz="9600" dirty="0" smtClean="0"/>
              <a:t>II</a:t>
            </a:r>
            <a:r>
              <a:rPr lang="hu-HU" sz="9600" dirty="0" smtClean="0"/>
              <a:t>. Elektronika</a:t>
            </a:r>
            <a:r>
              <a:rPr lang="hu-HU" sz="9600" dirty="0"/>
              <a:t/>
            </a:r>
            <a:br>
              <a:rPr lang="hu-HU" sz="96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4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00796"/>
            <a:ext cx="6452292" cy="60794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378" y="-331230"/>
            <a:ext cx="10515600" cy="1325563"/>
          </a:xfrm>
        </p:spPr>
        <p:txBody>
          <a:bodyPr/>
          <a:lstStyle/>
          <a:p>
            <a:r>
              <a:rPr lang="hu-HU" dirty="0" smtClean="0"/>
              <a:t>Tömbvázlat a </a:t>
            </a:r>
            <a:r>
              <a:rPr lang="hu-HU" dirty="0" smtClean="0"/>
              <a:t>rendszerről energia ellátásáról</a:t>
            </a:r>
            <a:endParaRPr lang="hu-H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985" y="2884143"/>
            <a:ext cx="2524464" cy="16295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08458" y="4513691"/>
            <a:ext cx="2309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Digitális I/O-k védelme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399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 Sebesség és Pozíció </a:t>
            </a:r>
            <a:r>
              <a:rPr lang="hu-HU" dirty="0" smtClean="0"/>
              <a:t>szabályozás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2292" y="1825625"/>
            <a:ext cx="3931508" cy="2804040"/>
          </a:xfrm>
        </p:spPr>
        <p:txBody>
          <a:bodyPr/>
          <a:lstStyle/>
          <a:p>
            <a:pPr marL="0" indent="0">
              <a:buNone/>
            </a:pPr>
            <a:r>
              <a:rPr lang="hu-HU" dirty="0" smtClean="0"/>
              <a:t>PWM beavatkozó jel</a:t>
            </a:r>
          </a:p>
          <a:p>
            <a:r>
              <a:rPr lang="hu-HU" dirty="0"/>
              <a:t> </a:t>
            </a:r>
            <a:r>
              <a:rPr lang="hu-HU" dirty="0" smtClean="0"/>
              <a:t>Változtatható frekvencia</a:t>
            </a:r>
          </a:p>
          <a:p>
            <a:r>
              <a:rPr lang="hu-HU" dirty="0" smtClean="0"/>
              <a:t>Limitált maximális kitöltés</a:t>
            </a:r>
          </a:p>
          <a:p>
            <a:pPr marL="0" indent="0">
              <a:buNone/>
            </a:pPr>
            <a:endParaRPr lang="hu-HU" dirty="0" smtClean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38200" y="1690688"/>
            <a:ext cx="6435811" cy="3930593"/>
            <a:chOff x="0" y="0"/>
            <a:chExt cx="3208020" cy="17538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208020" cy="1619250"/>
            </a:xfrm>
            <a:prstGeom prst="rect">
              <a:avLst/>
            </a:prstGeom>
          </p:spPr>
        </p:pic>
        <p:sp>
          <p:nvSpPr>
            <p:cNvPr id="6" name="Text Box 23"/>
            <p:cNvSpPr txBox="1"/>
            <p:nvPr/>
          </p:nvSpPr>
          <p:spPr>
            <a:xfrm>
              <a:off x="0" y="1678305"/>
              <a:ext cx="3208020" cy="75532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800"/>
                </a:spcAft>
              </a:pPr>
              <a:r>
                <a:rPr lang="hu-HU" sz="1100" b="1" cap="small" dirty="0" smtClean="0">
                  <a:solidFill>
                    <a:srgbClr val="595959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 </a:t>
              </a:r>
              <a:r>
                <a:rPr lang="hu-HU" sz="1100" b="1" cap="small" dirty="0">
                  <a:solidFill>
                    <a:srgbClr val="595959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Pozíció és a sebesség szabályzási hurok elvi strukturális felépítése</a:t>
              </a:r>
              <a:endParaRPr lang="en-US" sz="1100" b="1" cap="small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81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 Inkrementális Tárcsa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3222" y="1825625"/>
            <a:ext cx="4730578" cy="24827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hu-HU" dirty="0" smtClean="0"/>
              <a:t>Sebesség mérés: </a:t>
            </a:r>
          </a:p>
          <a:p>
            <a:r>
              <a:rPr lang="hu-HU" dirty="0" smtClean="0"/>
              <a:t>inkrementális érzékelő, mértékegység </a:t>
            </a:r>
            <a:r>
              <a:rPr lang="hu-HU" dirty="0" err="1" smtClean="0"/>
              <a:t>Imp</a:t>
            </a:r>
            <a:r>
              <a:rPr lang="hu-HU" dirty="0" smtClean="0"/>
              <a:t>/</a:t>
            </a:r>
            <a:r>
              <a:rPr lang="hu-HU" dirty="0" err="1" smtClean="0"/>
              <a:t>mintavételiPeriódus</a:t>
            </a:r>
            <a:endParaRPr lang="hu-HU" dirty="0" smtClean="0"/>
          </a:p>
          <a:p>
            <a:pPr marL="0" indent="0">
              <a:buNone/>
            </a:pPr>
            <a:r>
              <a:rPr lang="hu-HU" dirty="0" smtClean="0"/>
              <a:t>Pozíció mérés: </a:t>
            </a:r>
          </a:p>
          <a:p>
            <a:r>
              <a:rPr lang="hu-HU" dirty="0" smtClean="0"/>
              <a:t>inkrementális érzékelő + Null átment,</a:t>
            </a:r>
            <a:r>
              <a:rPr lang="hu-HU" dirty="0"/>
              <a:t> </a:t>
            </a:r>
            <a:r>
              <a:rPr lang="hu-HU" dirty="0" smtClean="0"/>
              <a:t>mértékegység </a:t>
            </a:r>
            <a:r>
              <a:rPr lang="hu-HU" dirty="0" err="1" smtClean="0"/>
              <a:t>Imp</a:t>
            </a:r>
            <a:endParaRPr lang="hu-HU" dirty="0" smtClean="0"/>
          </a:p>
          <a:p>
            <a:r>
              <a:rPr lang="hu-HU" dirty="0" smtClean="0"/>
              <a:t>Felbontás N=180 impulzus</a:t>
            </a:r>
          </a:p>
          <a:p>
            <a:pPr marL="0" indent="0">
              <a:buNone/>
            </a:pPr>
            <a:r>
              <a:rPr lang="hu-HU" i="1" dirty="0" smtClean="0"/>
              <a:t>h=LM szakasz hossza</a:t>
            </a:r>
            <a:endParaRPr lang="en-US" i="1" dirty="0"/>
          </a:p>
        </p:txBody>
      </p:sp>
      <p:grpSp>
        <p:nvGrpSpPr>
          <p:cNvPr id="4" name="Group 3"/>
          <p:cNvGrpSpPr/>
          <p:nvPr/>
        </p:nvGrpSpPr>
        <p:grpSpPr>
          <a:xfrm>
            <a:off x="838200" y="1502581"/>
            <a:ext cx="4656438" cy="4859318"/>
            <a:chOff x="0" y="0"/>
            <a:chExt cx="2805430" cy="29073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805430" cy="2748280"/>
            </a:xfrm>
            <a:prstGeom prst="rect">
              <a:avLst/>
            </a:prstGeom>
          </p:spPr>
        </p:pic>
        <p:sp>
          <p:nvSpPr>
            <p:cNvPr id="6" name="Text Box 52"/>
            <p:cNvSpPr txBox="1"/>
            <p:nvPr/>
          </p:nvSpPr>
          <p:spPr>
            <a:xfrm>
              <a:off x="0" y="2806065"/>
              <a:ext cx="2805430" cy="101279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800"/>
                </a:spcAft>
              </a:pPr>
              <a:r>
                <a:rPr lang="hu-HU" sz="1100" b="1" cap="small" dirty="0" smtClean="0">
                  <a:solidFill>
                    <a:srgbClr val="595959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Inkrementális tárcsa</a:t>
              </a:r>
              <a:endParaRPr lang="en-US" sz="1100" b="1" cap="small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26" name="Picture 2" descr="InkrementalisJelek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5" t="20773" r="24721" b="45326"/>
          <a:stretch>
            <a:fillRect/>
          </a:stretch>
        </p:blipFill>
        <p:spPr bwMode="auto">
          <a:xfrm>
            <a:off x="6464815" y="4196234"/>
            <a:ext cx="4549174" cy="19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52"/>
          <p:cNvSpPr txBox="1"/>
          <p:nvPr/>
        </p:nvSpPr>
        <p:spPr>
          <a:xfrm>
            <a:off x="5945659" y="6277260"/>
            <a:ext cx="4656438" cy="169277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800"/>
              </a:spcAft>
            </a:pPr>
            <a:r>
              <a:rPr lang="hu-HU" sz="1100" b="1" cap="small" dirty="0" smtClean="0">
                <a:solidFill>
                  <a:srgbClr val="595959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Inkrementális érzékelő jelek időbeli viszonya</a:t>
            </a:r>
            <a:endParaRPr lang="en-US" sz="1100" b="1" cap="small" dirty="0">
              <a:solidFill>
                <a:srgbClr val="595959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0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392</Words>
  <Application>Microsoft Office PowerPoint</Application>
  <PresentationFormat>Widescreen</PresentationFormat>
  <Paragraphs>123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Kültéri mobilis robot tervezése és megvalósítása FPGA alapú hardver erőforrás alkalmazásával</vt:lpstr>
      <vt:lpstr>A projekt részei:</vt:lpstr>
      <vt:lpstr>Terv Autodesk Invnetor-ban</vt:lpstr>
      <vt:lpstr>Részlet az alvázból</vt:lpstr>
      <vt:lpstr>Részlet az alvázból</vt:lpstr>
      <vt:lpstr>II. Elektronika </vt:lpstr>
      <vt:lpstr>Tömbvázlat a rendszerről energia ellátásáról</vt:lpstr>
      <vt:lpstr> Sebesség és Pozíció szabályozás</vt:lpstr>
      <vt:lpstr> Inkrementális Tárcsa</vt:lpstr>
      <vt:lpstr>Sebesség Szabályozás PID-vel</vt:lpstr>
      <vt:lpstr>PID megvalósítása System Genrator-ban</vt:lpstr>
      <vt:lpstr>PID kiszámításának időigénye</vt:lpstr>
      <vt:lpstr>Pozíció Szabályozó </vt:lpstr>
      <vt:lpstr>Pozíció szabályozó szimuláció</vt:lpstr>
      <vt:lpstr>FPGA Rendszer</vt:lpstr>
      <vt:lpstr> FPGA fejlesztőlapok</vt:lpstr>
      <vt:lpstr>Zybo FPGA Feladatai</vt:lpstr>
      <vt:lpstr>Zybo Szoftver</vt:lpstr>
      <vt:lpstr>MicroBlaze Szoftver</vt:lpstr>
      <vt:lpstr>Etherneten keresztül végzett online mérések</vt:lpstr>
      <vt:lpstr>PID Sebesség Szabályozás (Mérések)</vt:lpstr>
      <vt:lpstr>Pozíció Szabályzás (Mérések)</vt:lpstr>
      <vt:lpstr>H-hidakban végzett szimuláció</vt:lpstr>
      <vt:lpstr>Bootsramp kondenzátor feszültségének a mérése  a hídvezérlő áramkörön</vt:lpstr>
      <vt:lpstr>Eredmények</vt:lpstr>
      <vt:lpstr>Köszönöm  a megtisztelő figyelmet!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laca</dc:creator>
  <cp:lastModifiedBy>laca</cp:lastModifiedBy>
  <cp:revision>58</cp:revision>
  <dcterms:created xsi:type="dcterms:W3CDTF">2015-04-23T13:01:42Z</dcterms:created>
  <dcterms:modified xsi:type="dcterms:W3CDTF">2015-06-15T20:13:59Z</dcterms:modified>
</cp:coreProperties>
</file>